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323" r:id="rId15"/>
    <p:sldId id="270" r:id="rId16"/>
    <p:sldId id="272" r:id="rId17"/>
    <p:sldId id="308" r:id="rId18"/>
    <p:sldId id="271" r:id="rId19"/>
    <p:sldId id="274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1" r:id="rId66"/>
    <p:sldId id="326" r:id="rId67"/>
    <p:sldId id="324" r:id="rId68"/>
    <p:sldId id="327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853" autoAdjust="0"/>
    <p:restoredTop sz="94058" autoAdjust="0"/>
  </p:normalViewPr>
  <p:slideViewPr>
    <p:cSldViewPr>
      <p:cViewPr>
        <p:scale>
          <a:sx n="100" d="100"/>
          <a:sy n="100" d="100"/>
        </p:scale>
        <p:origin x="-2190" y="-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04.09.2017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b="0" baseline="0" dirty="0" smtClean="0"/>
              <a:t>ESSP is a Greedy algorithm. The algorithm considers more, but basically minimizing SLR is correct. Is *bounds* the number of tasks.</a:t>
            </a:r>
            <a:endParaRPr lang="tr-TR" b="0" baseline="0" dirty="0" smtClean="0"/>
          </a:p>
          <a:p>
            <a:pPr>
              <a:buFont typeface="Arial" pitchFamily="34" charset="0"/>
              <a:buNone/>
            </a:pPr>
            <a:r>
              <a:rPr lang="en-US" b="0" baseline="0" dirty="0" smtClean="0"/>
              <a:t>CPP indentifies CP first and assigns tasks afterwards to an *unbounded* number of tasks. _</a:t>
            </a:r>
            <a:r>
              <a:rPr lang="en-US" b="0" baseline="0" dirty="0" err="1" smtClean="0"/>
              <a:t>tf</a:t>
            </a:r>
            <a:r>
              <a:rPr lang="en-US" b="0" baseline="0" dirty="0" smtClean="0"/>
              <a:t>_ calculation is necessary to retain all (or not violate any) order </a:t>
            </a:r>
            <a:r>
              <a:rPr lang="en-US" b="0" baseline="0" dirty="0" err="1" smtClean="0"/>
              <a:t>precedences</a:t>
            </a:r>
            <a:r>
              <a:rPr lang="en-US" b="0" baseline="0" dirty="0" smtClean="0"/>
              <a:t>.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65</a:t>
            </a:fld>
            <a:endParaRPr lang="tr-T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66</a:t>
            </a:fld>
            <a:endParaRPr lang="tr-T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67</a:t>
            </a:fld>
            <a:endParaRPr lang="tr-T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68</a:t>
            </a:fld>
            <a:endParaRPr lang="tr-T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69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9/4/2017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Industrial Use Case of Graph Theory in 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419600"/>
            <a:ext cx="2133600" cy="21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6705600" cy="2971800"/>
          </a:xfrm>
        </p:spPr>
        <p:txBody>
          <a:bodyPr>
            <a:normAutofit fontScale="92500" lnSpcReduction="10000"/>
          </a:bodyPr>
          <a:lstStyle/>
          <a:p>
            <a:r>
              <a:rPr lang="tr-TR" sz="2000" b="1" dirty="0" smtClean="0"/>
              <a:t>Partitioning</a:t>
            </a:r>
          </a:p>
          <a:p>
            <a:pPr lvl="1"/>
            <a:r>
              <a:rPr lang="tr-TR" sz="2000" b="1" dirty="0" smtClean="0"/>
              <a:t>Options: </a:t>
            </a:r>
            <a:r>
              <a:rPr lang="tr-TR" sz="2000" dirty="0" smtClean="0"/>
              <a:t>ESSP, CPP</a:t>
            </a:r>
          </a:p>
          <a:p>
            <a:pPr lvl="1"/>
            <a:r>
              <a:rPr lang="tr-TR" sz="2000" b="1" dirty="0" smtClean="0"/>
              <a:t>ESSP:</a:t>
            </a:r>
          </a:p>
          <a:p>
            <a:pPr lvl="2"/>
            <a:r>
              <a:rPr lang="tr-TR" sz="1800" dirty="0" smtClean="0"/>
              <a:t>Greedy algorithm.</a:t>
            </a:r>
          </a:p>
          <a:p>
            <a:pPr lvl="2"/>
            <a:r>
              <a:rPr lang="tr-TR" sz="1800" dirty="0" smtClean="0"/>
              <a:t>Nodes assigned </a:t>
            </a:r>
            <a:r>
              <a:rPr lang="tr-TR" sz="1800" dirty="0" smtClean="0"/>
              <a:t>to a task that minimizes overall schedule length.</a:t>
            </a:r>
            <a:endParaRPr lang="tr-TR" sz="1800" i="1" dirty="0" smtClean="0">
              <a:solidFill>
                <a:srgbClr val="0000FF"/>
              </a:solidFill>
            </a:endParaRPr>
          </a:p>
          <a:p>
            <a:pPr lvl="1"/>
            <a:r>
              <a:rPr lang="tr-TR" sz="2000" b="1" dirty="0" smtClean="0"/>
              <a:t>CPP:</a:t>
            </a:r>
          </a:p>
          <a:p>
            <a:pPr lvl="2"/>
            <a:r>
              <a:rPr lang="tr-TR" sz="1800" dirty="0" smtClean="0"/>
              <a:t>I</a:t>
            </a:r>
            <a:r>
              <a:rPr lang="en-US" sz="1800" dirty="0" err="1" smtClean="0"/>
              <a:t>dentifies</a:t>
            </a:r>
            <a:r>
              <a:rPr lang="en-US" sz="1800" dirty="0" smtClean="0"/>
              <a:t> </a:t>
            </a:r>
            <a:r>
              <a:rPr lang="en-US" sz="1800" dirty="0" smtClean="0"/>
              <a:t>CP </a:t>
            </a:r>
            <a:r>
              <a:rPr lang="en-US" sz="1800" dirty="0" smtClean="0"/>
              <a:t>first</a:t>
            </a:r>
            <a:r>
              <a:rPr lang="tr-TR" sz="1800" dirty="0" smtClean="0"/>
              <a:t>.</a:t>
            </a:r>
          </a:p>
          <a:p>
            <a:pPr lvl="2"/>
            <a:r>
              <a:rPr lang="tr-TR" sz="1800" dirty="0" smtClean="0"/>
              <a:t>Then assigns </a:t>
            </a:r>
            <a:r>
              <a:rPr lang="en-US" sz="1800" dirty="0" smtClean="0"/>
              <a:t>tasks </a:t>
            </a:r>
            <a:r>
              <a:rPr lang="en-US" sz="1800" dirty="0" smtClean="0"/>
              <a:t>afterwards to an </a:t>
            </a:r>
            <a:r>
              <a:rPr lang="en-US" sz="1800" b="1" dirty="0" smtClean="0"/>
              <a:t>unbounded</a:t>
            </a:r>
            <a:r>
              <a:rPr lang="en-US" sz="1800" dirty="0" smtClean="0"/>
              <a:t> </a:t>
            </a:r>
            <a:r>
              <a:rPr lang="en-US" sz="1800" dirty="0" smtClean="0"/>
              <a:t>number of tasks. </a:t>
            </a:r>
            <a:endParaRPr lang="tr-T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356" y="6627168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(images from Robert Höttger, ESM DPS WS 2015/2016, FH Dortmund)</a:t>
            </a:r>
            <a:endParaRPr lang="tr-TR" sz="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0"/>
            <a:ext cx="38248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419600"/>
            <a:ext cx="23489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</a:t>
            </a:r>
            <a:r>
              <a:rPr lang="tr-TR" sz="1900" dirty="0" smtClean="0"/>
              <a:t>balancing</a:t>
            </a:r>
          </a:p>
          <a:p>
            <a:pPr lvl="1"/>
            <a:r>
              <a:rPr lang="tr-TR" sz="2200" b="1" dirty="0" smtClean="0"/>
              <a:t>Goals:</a:t>
            </a:r>
            <a:endParaRPr lang="tr-TR" sz="2200" b="1" dirty="0" smtClean="0"/>
          </a:p>
          <a:p>
            <a:pPr lvl="2"/>
            <a:r>
              <a:rPr lang="tr-TR" dirty="0" smtClean="0"/>
              <a:t>Reducing computation </a:t>
            </a:r>
            <a:r>
              <a:rPr lang="tr-TR" dirty="0" smtClean="0"/>
              <a:t>time (main concern)</a:t>
            </a:r>
            <a:endParaRPr lang="tr-TR" dirty="0" smtClean="0"/>
          </a:p>
          <a:p>
            <a:pPr lvl="2"/>
            <a:r>
              <a:rPr lang="tr-TR" sz="1900" dirty="0" smtClean="0"/>
              <a:t>Optimization towards energy consumption</a:t>
            </a:r>
            <a:endParaRPr lang="tr-TR" b="1" dirty="0" smtClean="0"/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3434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572000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</a:p>
          <a:p>
            <a:pPr algn="r"/>
            <a:r>
              <a:rPr lang="tr-TR" sz="1100" i="1" dirty="0" smtClean="0"/>
              <a:t>(not Real-Time due to</a:t>
            </a:r>
          </a:p>
          <a:p>
            <a:pPr algn="r"/>
            <a:r>
              <a:rPr lang="tr-TR" sz="1100" i="1" dirty="0" smtClean="0"/>
              <a:t>Equal time slices)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0947" y="1752600"/>
            <a:ext cx="497691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8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7982" y="1752600"/>
            <a:ext cx="4805294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29000"/>
            <a:ext cx="66147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Multi-threaded</a:t>
            </a:r>
          </a:p>
          <a:p>
            <a:pPr lvl="3"/>
            <a:r>
              <a:rPr lang="tr-TR" dirty="0" smtClean="0"/>
              <a:t>Python “threading”</a:t>
            </a:r>
          </a:p>
          <a:p>
            <a:pPr lvl="3"/>
            <a:r>
              <a:rPr lang="tr-TR" dirty="0" smtClean="0"/>
              <a:t>Each node is a thread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r>
              <a:rPr lang="tr-TR" dirty="0" smtClean="0"/>
              <a:t>1k = 200 x 200 matrix multiplication</a:t>
            </a:r>
          </a:p>
          <a:p>
            <a:pPr lvl="2">
              <a:buNone/>
            </a:pPr>
            <a:r>
              <a:rPr lang="tr-TR" dirty="0" smtClean="0"/>
              <a:t>        = 9 million instructions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905000"/>
            <a:ext cx="3558774" cy="347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7. 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dirty="0" smtClean="0"/>
              <a:t>When found, indicates on screen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4478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733800"/>
            <a:ext cx="5143231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Display</a:t>
            </a:r>
          </a:p>
          <a:p>
            <a:pPr lvl="2"/>
            <a:r>
              <a:rPr lang="tr-TR" sz="1600" dirty="0" smtClean="0"/>
              <a:t>Waveshare 5” 800x480 HDMI+SPI</a:t>
            </a:r>
          </a:p>
          <a:p>
            <a:pPr lvl="3"/>
            <a:r>
              <a:rPr lang="tr-TR" sz="1400" dirty="0" smtClean="0"/>
              <a:t>installed, calibrated on Raspberry Pi.</a:t>
            </a:r>
          </a:p>
          <a:p>
            <a:pPr lvl="2"/>
            <a:r>
              <a:rPr lang="tr-TR" sz="1600" dirty="0" smtClean="0"/>
              <a:t>Python’s pygame framework used.</a:t>
            </a:r>
          </a:p>
          <a:p>
            <a:pPr lvl="2"/>
            <a:r>
              <a:rPr lang="tr-TR" sz="1600" dirty="0" smtClean="0"/>
              <a:t>Interface graphics and behavior designed.</a:t>
            </a:r>
          </a:p>
          <a:p>
            <a:pPr lvl="2"/>
            <a:r>
              <a:rPr lang="tr-TR" sz="1600" dirty="0" smtClean="0"/>
              <a:t>Multi-threaded 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4995" name="Picture 3" descr="C:\Users\Mustafa\Documents\rccar\ThesisMustafa\v2\Template Thesis\content\images\touschreen5i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971800" cy="2764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C:\Users\Mustafa\Documents\rccar\ThesisMustafa\v2\Template Thesis\content\images\TouchscreenProcessS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75915"/>
            <a:ext cx="5010150" cy="18820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Functionality</a:t>
            </a:r>
          </a:p>
          <a:p>
            <a:pPr lvl="3"/>
            <a:r>
              <a:rPr lang="tr-TR" sz="1600" dirty="0" smtClean="0"/>
              <a:t>Core visualization</a:t>
            </a:r>
          </a:p>
          <a:p>
            <a:pPr lvl="3"/>
            <a:r>
              <a:rPr lang="tr-TR" sz="1600" dirty="0" smtClean="0"/>
              <a:t>Average util. Display</a:t>
            </a:r>
          </a:p>
          <a:p>
            <a:pPr lvl="3"/>
            <a:r>
              <a:rPr lang="tr-TR" sz="1600" dirty="0" smtClean="0"/>
              <a:t>Process handling</a:t>
            </a:r>
          </a:p>
          <a:p>
            <a:pPr lvl="3"/>
            <a:r>
              <a:rPr lang="tr-TR" sz="1600" dirty="0" smtClean="0"/>
              <a:t>Process allocation</a:t>
            </a:r>
          </a:p>
          <a:p>
            <a:pPr lvl="3"/>
            <a:r>
              <a:rPr lang="tr-TR" sz="1600" dirty="0" smtClean="0"/>
              <a:t>Distribution selection</a:t>
            </a:r>
          </a:p>
          <a:p>
            <a:pPr lvl="3"/>
            <a:r>
              <a:rPr lang="tr-TR" sz="1600" dirty="0" smtClean="0"/>
              <a:t>Timing performance</a:t>
            </a:r>
          </a:p>
          <a:p>
            <a:pPr lvl="4"/>
            <a:r>
              <a:rPr lang="tr-TR" sz="1600" dirty="0" smtClean="0"/>
              <a:t>Shows ST</a:t>
            </a:r>
            <a:r>
              <a:rPr lang="tr-TR" sz="1200" dirty="0" smtClean="0"/>
              <a:t>avg</a:t>
            </a:r>
            <a:r>
              <a:rPr lang="tr-TR" sz="1600" dirty="0" smtClean="0"/>
              <a:t>, DM, GET, f</a:t>
            </a:r>
            <a:r>
              <a:rPr lang="tr-TR" sz="1200" dirty="0" smtClean="0"/>
              <a:t>clk</a:t>
            </a:r>
            <a:r>
              <a:rPr lang="tr-TR" sz="1600" dirty="0" smtClean="0"/>
              <a:t> etc..</a:t>
            </a:r>
          </a:p>
          <a:p>
            <a:pPr lvl="3"/>
            <a:r>
              <a:rPr lang="tr-TR" sz="1600" dirty="0" smtClean="0"/>
              <a:t>Device settings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Efforts</a:t>
            </a:r>
          </a:p>
          <a:p>
            <a:pPr lvl="3"/>
            <a:r>
              <a:rPr lang="tr-TR" sz="1800" dirty="0" smtClean="0"/>
              <a:t>Process, thread handling library written in Python</a:t>
            </a:r>
          </a:p>
          <a:p>
            <a:pPr lvl="3"/>
            <a:r>
              <a:rPr lang="tr-TR" sz="1800" dirty="0" smtClean="0"/>
              <a:t>Thread and process names registered to kernel for tracing</a:t>
            </a:r>
          </a:p>
          <a:p>
            <a:pPr lvl="3"/>
            <a:r>
              <a:rPr lang="tr-TR" sz="1800" dirty="0" smtClean="0"/>
              <a:t>Timing info is logged for each thread.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599"/>
            <a:ext cx="3352800" cy="31237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3886200"/>
            <a:ext cx="254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(will be explained later on.)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219200"/>
            <a:ext cx="2362200" cy="10623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41910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Android Application</a:t>
            </a:r>
          </a:p>
          <a:p>
            <a:pPr lvl="1"/>
            <a:r>
              <a:rPr lang="tr-TR" sz="1800" b="1" dirty="0" smtClean="0"/>
              <a:t>Bluetooth communication</a:t>
            </a:r>
          </a:p>
          <a:p>
            <a:pPr lvl="2"/>
            <a:r>
              <a:rPr lang="tr-TR" sz="1800" dirty="0" smtClean="0"/>
              <a:t>Pairing, pwd authentication</a:t>
            </a:r>
          </a:p>
          <a:p>
            <a:pPr lvl="2"/>
            <a:r>
              <a:rPr lang="tr-TR" sz="1800" dirty="0" smtClean="0"/>
              <a:t>Connects to RN-42 module</a:t>
            </a:r>
          </a:p>
          <a:p>
            <a:pPr lvl="1"/>
            <a:r>
              <a:rPr lang="tr-TR" sz="1800" b="1" dirty="0" smtClean="0"/>
              <a:t>Implemented &amp; integrated </a:t>
            </a:r>
          </a:p>
          <a:p>
            <a:pPr lvl="1">
              <a:buNone/>
            </a:pPr>
            <a:r>
              <a:rPr lang="tr-TR" sz="1800" b="1" dirty="0" smtClean="0"/>
              <a:t>	joystick</a:t>
            </a:r>
          </a:p>
          <a:p>
            <a:pPr lvl="1"/>
            <a:r>
              <a:rPr lang="tr-TR" sz="1800" b="1" dirty="0" smtClean="0"/>
              <a:t>Used</a:t>
            </a:r>
          </a:p>
          <a:p>
            <a:pPr lvl="2"/>
            <a:r>
              <a:rPr lang="tr-TR" sz="1500" dirty="0" smtClean="0"/>
              <a:t>Android Studio, </a:t>
            </a:r>
          </a:p>
          <a:p>
            <a:pPr lvl="2"/>
            <a:r>
              <a:rPr lang="tr-TR" sz="1500" dirty="0" smtClean="0"/>
              <a:t>Java and XML languages</a:t>
            </a:r>
          </a:p>
          <a:p>
            <a:pPr lvl="1">
              <a:buNone/>
            </a:pPr>
            <a:endParaRPr lang="tr-TR" sz="1800" b="1" dirty="0" smtClean="0"/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360460"/>
            <a:ext cx="4165914" cy="2345140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joystickpi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209800"/>
            <a:ext cx="4527550" cy="2578506"/>
          </a:xfrm>
          <a:prstGeom prst="rect">
            <a:avLst/>
          </a:prstGeom>
          <a:noFill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8312" y="4844807"/>
            <a:ext cx="4789488" cy="155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b="1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  <a:p>
            <a:pPr lvl="1"/>
            <a:r>
              <a:rPr lang="tr-TR" sz="1800" b="1" dirty="0" smtClean="0"/>
              <a:t>Static Binary Analysis</a:t>
            </a:r>
          </a:p>
          <a:p>
            <a:pPr lvl="2"/>
            <a:r>
              <a:rPr lang="tr-TR" sz="1500" dirty="0" smtClean="0"/>
              <a:t>Without executing the code</a:t>
            </a:r>
          </a:p>
          <a:p>
            <a:pPr lvl="2"/>
            <a:r>
              <a:rPr lang="tr-TR" sz="1500" dirty="0" smtClean="0"/>
              <a:t>Instruction size (granularity) etc.</a:t>
            </a:r>
          </a:p>
          <a:p>
            <a:pPr lvl="2"/>
            <a:r>
              <a:rPr lang="tr-TR" sz="1500" dirty="0" smtClean="0"/>
              <a:t>Platform info + binary = timing estimations</a:t>
            </a:r>
          </a:p>
          <a:p>
            <a:pPr lvl="2"/>
            <a:r>
              <a:rPr lang="tr-TR" sz="1500" dirty="0" smtClean="0"/>
              <a:t>In Linux: gcc –Wall –pedantic,  objdump (disassembly), gdb, perf</a:t>
            </a:r>
          </a:p>
          <a:p>
            <a:pPr lvl="1"/>
            <a:r>
              <a:rPr lang="tr-TR" sz="1800" b="1" dirty="0" smtClean="0"/>
              <a:t>Profiling (Dynamic Analysis)</a:t>
            </a:r>
          </a:p>
          <a:p>
            <a:pPr lvl="2"/>
            <a:r>
              <a:rPr lang="tr-TR" sz="1500" dirty="0" smtClean="0"/>
              <a:t>By executing the code on real CPU</a:t>
            </a:r>
          </a:p>
          <a:p>
            <a:pPr lvl="2"/>
            <a:r>
              <a:rPr lang="tr-TR" sz="1500" dirty="0" smtClean="0"/>
              <a:t>Find events, timing, instruction information</a:t>
            </a:r>
          </a:p>
          <a:p>
            <a:pPr lvl="2"/>
            <a:r>
              <a:rPr lang="tr-TR" sz="1500" dirty="0" smtClean="0"/>
              <a:t>In Linux: gprof, perf</a:t>
            </a:r>
          </a:p>
          <a:p>
            <a:pPr lvl="1"/>
            <a:r>
              <a:rPr lang="tr-TR" sz="1800" b="1" dirty="0" smtClean="0"/>
              <a:t>Tracing</a:t>
            </a:r>
          </a:p>
          <a:p>
            <a:pPr lvl="2"/>
            <a:r>
              <a:rPr lang="tr-TR" sz="1500" dirty="0" smtClean="0"/>
              <a:t>Logging with timestamps</a:t>
            </a:r>
          </a:p>
          <a:p>
            <a:pPr lvl="2"/>
            <a:r>
              <a:rPr lang="tr-TR" sz="1500" dirty="0" smtClean="0"/>
              <a:t>Chronological information of execution</a:t>
            </a:r>
          </a:p>
          <a:p>
            <a:pPr lvl="2"/>
            <a:r>
              <a:rPr lang="tr-TR" sz="1500" dirty="0" smtClean="0"/>
              <a:t>In Linux: perf, lttng,  trace-cmd, /proc filesystem</a:t>
            </a:r>
          </a:p>
          <a:p>
            <a:pPr lvl="1"/>
            <a:r>
              <a:rPr lang="tr-TR" sz="1800" b="1" dirty="0" smtClean="0"/>
              <a:t>System Monitoring</a:t>
            </a:r>
          </a:p>
          <a:p>
            <a:pPr lvl="2"/>
            <a:r>
              <a:rPr lang="tr-TR" sz="1500" dirty="0" smtClean="0"/>
              <a:t>Monitoring events, processes, threads</a:t>
            </a:r>
          </a:p>
          <a:p>
            <a:pPr lvl="2"/>
            <a:r>
              <a:rPr lang="tr-TR" sz="1500" dirty="0" smtClean="0"/>
              <a:t>In Linux: ps, top, psutil, /proc filesystem, </a:t>
            </a:r>
            <a:r>
              <a:rPr lang="tr-TR" sz="1500" dirty="0" smtClean="0"/>
              <a:t>strace, custom </a:t>
            </a:r>
            <a:r>
              <a:rPr lang="tr-TR" sz="1500" dirty="0" smtClean="0"/>
              <a:t>scripts.</a:t>
            </a:r>
            <a:endParaRPr lang="tr-TR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System Monitoring</a:t>
            </a:r>
          </a:p>
          <a:p>
            <a:pPr lvl="1"/>
            <a:r>
              <a:rPr lang="tr-TR" sz="1400" dirty="0" smtClean="0"/>
              <a:t>To see resource consumption from binary</a:t>
            </a:r>
          </a:p>
        </p:txBody>
      </p:sp>
      <p:pic>
        <p:nvPicPr>
          <p:cNvPr id="87042" name="Picture 2" descr="C:\Users\Mustafa\Documents\rccar\ThesisMustafa\v2\Template Thesis\content\images\binaryresourceus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8458200" cy="3722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 – Developed core utilization reader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5715000" cy="38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1521023"/>
            <a:ext cx="325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(Unfortunately, comes with limitations)</a:t>
            </a:r>
            <a:endParaRPr lang="tr-TR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72201" y="1981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i="1" dirty="0" smtClean="0"/>
              <a:t>Only gives valid information on</a:t>
            </a:r>
          </a:p>
          <a:p>
            <a:r>
              <a:rPr lang="tr-TR" sz="1400" i="1" dirty="0" smtClean="0"/>
              <a:t>Specific kind of periodic tasks</a:t>
            </a:r>
            <a:endParaRPr lang="tr-T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objdump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objdump myobject .o –S &gt; myDump.txt</a:t>
            </a:r>
          </a:p>
          <a:p>
            <a:pPr lvl="1"/>
            <a:endParaRPr lang="tr-TR" sz="1800" dirty="0" smtClean="0"/>
          </a:p>
          <a:p>
            <a:r>
              <a:rPr lang="tr-TR" sz="2000" b="1" dirty="0" smtClean="0"/>
              <a:t>Python’s dis library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import dis</a:t>
            </a:r>
          </a:p>
          <a:p>
            <a:pPr lvl="2">
              <a:buNone/>
            </a:pP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	dis.dis()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trace-cmd for tracing [Ftrace front-end]</a:t>
            </a:r>
            <a:endParaRPr lang="tr-TR" sz="1800" b="1" dirty="0" smtClean="0"/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trace-cmd record –e sched</a:t>
            </a:r>
          </a:p>
          <a:p>
            <a:r>
              <a:rPr lang="tr-TR" sz="2000" b="1" dirty="0" smtClean="0">
                <a:cs typeface="Courier New" pitchFamily="49" charset="0"/>
              </a:rPr>
              <a:t>Visualizing trace-cmd trace</a:t>
            </a:r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kernelshark</a:t>
            </a:r>
          </a:p>
          <a:p>
            <a:pPr lvl="1"/>
            <a:endParaRPr lang="tr-TR" sz="18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kernelsh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90800"/>
            <a:ext cx="5257800" cy="4136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6705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processes and threads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system calls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8" name="Picture 2" descr="C:\Users\Mustafa\Documents\rccar\ThesisMustafa\v2\Template Thesis\content\images\xs1energ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2799431" cy="2582862"/>
          </a:xfrm>
          <a:prstGeom prst="rect">
            <a:avLst/>
          </a:prstGeom>
          <a:noFill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Limitations and Constrains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Set-up &amp; Distributions</a:t>
            </a:r>
          </a:p>
          <a:p>
            <a:pPr lvl="1"/>
            <a:r>
              <a:rPr lang="tr-TR" sz="1800" dirty="0" smtClean="0"/>
              <a:t>ESSP, 10 partitions, GA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mappingut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305800" cy="4206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Conclusions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667000"/>
            <a:ext cx="16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</a:t>
            </a:r>
            <a:r>
              <a:rPr lang="tr-TR" i="1" dirty="0" smtClean="0"/>
              <a:t>queues,</a:t>
            </a:r>
          </a:p>
          <a:p>
            <a:r>
              <a:rPr lang="tr-TR" i="1" dirty="0" smtClean="0"/>
              <a:t>used rarely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5058</TotalTime>
  <Words>2324</Words>
  <Application>Microsoft Office PowerPoint</Application>
  <PresentationFormat>On-screen Show (4:3)</PresentationFormat>
  <Paragraphs>779</Paragraphs>
  <Slides>69</Slides>
  <Notes>68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Contents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502</cp:revision>
  <dcterms:created xsi:type="dcterms:W3CDTF">2006-08-16T00:00:00Z</dcterms:created>
  <dcterms:modified xsi:type="dcterms:W3CDTF">2017-09-04T14:17:21Z</dcterms:modified>
</cp:coreProperties>
</file>